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5"/>
  </p:sldMasterIdLst>
  <p:notesMasterIdLst>
    <p:notesMasterId r:id="rId9"/>
  </p:notesMasterIdLst>
  <p:sldIdLst>
    <p:sldId id="291" r:id="rId6"/>
    <p:sldId id="293" r:id="rId7"/>
    <p:sldId id="294" r:id="rId8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91" y="2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8350-EFAC-0646-9E3B-D852CF37579C}" type="datetimeFigureOut">
              <a:rPr lang="sv-SE" smtClean="0"/>
              <a:pPr/>
              <a:t>2016-10-24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BE042-6FF3-974D-800D-CBA88925B79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21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BE042-6FF3-974D-800D-CBA88925B79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38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BE042-6FF3-974D-800D-CBA88925B79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36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BE042-6FF3-974D-800D-CBA88925B79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152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irst_Page_Choos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pic>
        <p:nvPicPr>
          <p:cNvPr id="10" name="Bildobjekt 9" descr="RI.SE_partof_ORI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9" y="4482512"/>
            <a:ext cx="419787" cy="463089"/>
          </a:xfrm>
          <a:prstGeom prst="rect">
            <a:avLst/>
          </a:prstGeom>
        </p:spPr>
      </p:pic>
      <p:sp>
        <p:nvSpPr>
          <p:cNvPr id="15" name="Rubrik 1"/>
          <p:cNvSpPr>
            <a:spLocks noGrp="1"/>
          </p:cNvSpPr>
          <p:nvPr>
            <p:ph type="ctrTitle"/>
          </p:nvPr>
        </p:nvSpPr>
        <p:spPr>
          <a:xfrm>
            <a:off x="3353677" y="1597821"/>
            <a:ext cx="5533501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Underrubrik 2"/>
          <p:cNvSpPr>
            <a:spLocks noGrp="1"/>
          </p:cNvSpPr>
          <p:nvPr>
            <p:ph type="subTitle" idx="1"/>
          </p:nvPr>
        </p:nvSpPr>
        <p:spPr>
          <a:xfrm>
            <a:off x="3353672" y="2742044"/>
            <a:ext cx="553350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28" y="3810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2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5_Heading_Bullet_Lis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9200" y="381600"/>
            <a:ext cx="8517600" cy="8572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49200" y="1440000"/>
            <a:ext cx="8517600" cy="293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Bildobjekt 6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3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6_Heading_Bullet_Lis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9200" y="381163"/>
            <a:ext cx="8517600" cy="8572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9200" y="1440000"/>
            <a:ext cx="4147200" cy="2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9600" y="1440000"/>
            <a:ext cx="4147200" cy="2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03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Last_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349200" y="1691826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"/>
                <a:ea typeface="+mj-ea"/>
                <a:cs typeface="+mj-cs"/>
              </a:defRPr>
            </a:lvl1pPr>
          </a:lstStyle>
          <a:p>
            <a:pPr algn="l"/>
            <a:r>
              <a:rPr lang="sv-SE" cap="all" dirty="0" err="1">
                <a:solidFill>
                  <a:srgbClr val="D21417"/>
                </a:solidFill>
              </a:rPr>
              <a:t>www.acreo.se</a:t>
            </a:r>
            <a:endParaRPr lang="sv-SE" cap="all" dirty="0">
              <a:solidFill>
                <a:srgbClr val="D21417"/>
              </a:solidFill>
            </a:endParaRPr>
          </a:p>
        </p:txBody>
      </p:sp>
      <p:pic>
        <p:nvPicPr>
          <p:cNvPr id="13" name="Bildobjekt 12" descr="Bla_prick_h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96" y="2037085"/>
            <a:ext cx="2157776" cy="2157776"/>
          </a:xfrm>
          <a:prstGeom prst="rect">
            <a:avLst/>
          </a:prstGeom>
        </p:spPr>
      </p:pic>
      <p:pic>
        <p:nvPicPr>
          <p:cNvPr id="16" name="Bildobjekt 15" descr="ICT-ACREO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pic>
        <p:nvPicPr>
          <p:cNvPr id="17" name="Bildobjekt 16" descr="RI.SE_partof_ORIG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9" y="4482512"/>
            <a:ext cx="419787" cy="4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7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Last_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349200" y="1691826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"/>
                <a:ea typeface="+mj-ea"/>
                <a:cs typeface="+mj-cs"/>
              </a:defRPr>
            </a:lvl1pPr>
          </a:lstStyle>
          <a:p>
            <a:pPr algn="l"/>
            <a:r>
              <a:rPr lang="sv-SE" cap="all" dirty="0" err="1">
                <a:solidFill>
                  <a:srgbClr val="D21417"/>
                </a:solidFill>
              </a:rPr>
              <a:t>www.acreo.se</a:t>
            </a:r>
            <a:endParaRPr lang="sv-SE" cap="all" dirty="0">
              <a:solidFill>
                <a:srgbClr val="D21417"/>
              </a:solidFill>
            </a:endParaRPr>
          </a:p>
        </p:txBody>
      </p:sp>
      <p:pic>
        <p:nvPicPr>
          <p:cNvPr id="11" name="Bildobjekt 10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pic>
        <p:nvPicPr>
          <p:cNvPr id="12" name="Bildobjekt 11" descr="RI.SE_partof_ORI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9" y="4482512"/>
            <a:ext cx="419787" cy="4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5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rst_Page_Choos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011" y="238125"/>
            <a:ext cx="3784488" cy="5143500"/>
          </a:xfrm>
          <a:prstGeom prst="rect">
            <a:avLst/>
          </a:prstGeom>
        </p:spPr>
      </p:pic>
      <p:pic>
        <p:nvPicPr>
          <p:cNvPr id="9" name="Bildobjekt 8" descr="ICT-ACREO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pic>
        <p:nvPicPr>
          <p:cNvPr id="10" name="Bildobjekt 9" descr="RI.SE_partof_ORIG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9" y="4482512"/>
            <a:ext cx="419787" cy="463089"/>
          </a:xfrm>
          <a:prstGeom prst="rect">
            <a:avLst/>
          </a:prstGeom>
        </p:spPr>
      </p:pic>
      <p:sp>
        <p:nvSpPr>
          <p:cNvPr id="15" name="Rubrik 1"/>
          <p:cNvSpPr>
            <a:spLocks noGrp="1"/>
          </p:cNvSpPr>
          <p:nvPr>
            <p:ph type="ctrTitle"/>
          </p:nvPr>
        </p:nvSpPr>
        <p:spPr>
          <a:xfrm>
            <a:off x="3353677" y="1597821"/>
            <a:ext cx="5533501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Underrubrik 2"/>
          <p:cNvSpPr>
            <a:spLocks noGrp="1"/>
          </p:cNvSpPr>
          <p:nvPr>
            <p:ph type="subTitle" idx="1"/>
          </p:nvPr>
        </p:nvSpPr>
        <p:spPr>
          <a:xfrm>
            <a:off x="3353672" y="2742044"/>
            <a:ext cx="553350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776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rst_Page_Choos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pic>
        <p:nvPicPr>
          <p:cNvPr id="10" name="Bildobjekt 9" descr="RI.SE_partof_ORI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9" y="4482512"/>
            <a:ext cx="419787" cy="463089"/>
          </a:xfrm>
          <a:prstGeom prst="rect">
            <a:avLst/>
          </a:prstGeom>
        </p:spPr>
      </p:pic>
      <p:sp>
        <p:nvSpPr>
          <p:cNvPr id="15" name="Rubrik 1"/>
          <p:cNvSpPr>
            <a:spLocks noGrp="1"/>
          </p:cNvSpPr>
          <p:nvPr>
            <p:ph type="ctrTitle"/>
          </p:nvPr>
        </p:nvSpPr>
        <p:spPr>
          <a:xfrm>
            <a:off x="3353677" y="1597821"/>
            <a:ext cx="5533501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Underrubrik 2"/>
          <p:cNvSpPr>
            <a:spLocks noGrp="1"/>
          </p:cNvSpPr>
          <p:nvPr>
            <p:ph type="subTitle" idx="1"/>
          </p:nvPr>
        </p:nvSpPr>
        <p:spPr>
          <a:xfrm>
            <a:off x="3353672" y="2742044"/>
            <a:ext cx="553350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09" y="128590"/>
            <a:ext cx="35954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5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rst_Page_Choos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pic>
        <p:nvPicPr>
          <p:cNvPr id="10" name="Bildobjekt 9" descr="RI.SE_partof_ORI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9" y="4482512"/>
            <a:ext cx="419787" cy="463089"/>
          </a:xfrm>
          <a:prstGeom prst="rect">
            <a:avLst/>
          </a:prstGeom>
        </p:spPr>
      </p:pic>
      <p:sp>
        <p:nvSpPr>
          <p:cNvPr id="15" name="Rubrik 1"/>
          <p:cNvSpPr>
            <a:spLocks noGrp="1"/>
          </p:cNvSpPr>
          <p:nvPr>
            <p:ph type="ctrTitle"/>
          </p:nvPr>
        </p:nvSpPr>
        <p:spPr>
          <a:xfrm>
            <a:off x="3353677" y="1597821"/>
            <a:ext cx="5533501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Underrubrik 2"/>
          <p:cNvSpPr>
            <a:spLocks noGrp="1"/>
          </p:cNvSpPr>
          <p:nvPr>
            <p:ph type="subTitle" idx="1"/>
          </p:nvPr>
        </p:nvSpPr>
        <p:spPr>
          <a:xfrm>
            <a:off x="3353672" y="2742044"/>
            <a:ext cx="553350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" y="275069"/>
            <a:ext cx="26847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8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irst_Page_Choos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pic>
        <p:nvPicPr>
          <p:cNvPr id="10" name="Bildobjekt 9" descr="RI.SE_partof_ORI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9" y="4482512"/>
            <a:ext cx="419787" cy="463089"/>
          </a:xfrm>
          <a:prstGeom prst="rect">
            <a:avLst/>
          </a:prstGeom>
        </p:spPr>
      </p:pic>
      <p:sp>
        <p:nvSpPr>
          <p:cNvPr id="16" name="Platshållare för bild 15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3124200" cy="51435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Rubrik 1"/>
          <p:cNvSpPr>
            <a:spLocks noGrp="1"/>
          </p:cNvSpPr>
          <p:nvPr>
            <p:ph type="ctrTitle"/>
          </p:nvPr>
        </p:nvSpPr>
        <p:spPr>
          <a:xfrm>
            <a:off x="3353677" y="1597821"/>
            <a:ext cx="5533501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Underrubrik 2"/>
          <p:cNvSpPr>
            <a:spLocks noGrp="1"/>
          </p:cNvSpPr>
          <p:nvPr>
            <p:ph type="subTitle" idx="1"/>
          </p:nvPr>
        </p:nvSpPr>
        <p:spPr>
          <a:xfrm>
            <a:off x="3353672" y="2742044"/>
            <a:ext cx="553350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903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ogos_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/>
          <p:cNvSpPr>
            <a:spLocks noGrp="1"/>
          </p:cNvSpPr>
          <p:nvPr>
            <p:ph type="title"/>
          </p:nvPr>
        </p:nvSpPr>
        <p:spPr>
          <a:xfrm>
            <a:off x="349200" y="381600"/>
            <a:ext cx="8517600" cy="8572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idx="1"/>
          </p:nvPr>
        </p:nvSpPr>
        <p:spPr>
          <a:xfrm>
            <a:off x="349200" y="1440000"/>
            <a:ext cx="8517600" cy="293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sp>
        <p:nvSpPr>
          <p:cNvPr id="23" name="Platshållare för bild 24"/>
          <p:cNvSpPr>
            <a:spLocks noGrp="1"/>
          </p:cNvSpPr>
          <p:nvPr>
            <p:ph type="pic" sz="quarter" idx="23"/>
          </p:nvPr>
        </p:nvSpPr>
        <p:spPr>
          <a:xfrm>
            <a:off x="2088124" y="4431323"/>
            <a:ext cx="1450628" cy="50399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4" name="Platshållare för bild 24"/>
          <p:cNvSpPr>
            <a:spLocks noGrp="1"/>
          </p:cNvSpPr>
          <p:nvPr>
            <p:ph type="pic" sz="quarter" idx="24"/>
          </p:nvPr>
        </p:nvSpPr>
        <p:spPr>
          <a:xfrm>
            <a:off x="3752764" y="4431323"/>
            <a:ext cx="1429519" cy="50399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25"/>
          </p:nvPr>
        </p:nvSpPr>
        <p:spPr>
          <a:xfrm>
            <a:off x="5396294" y="4431323"/>
            <a:ext cx="1429519" cy="50399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6" name="Platshållare för bild 24"/>
          <p:cNvSpPr>
            <a:spLocks noGrp="1"/>
          </p:cNvSpPr>
          <p:nvPr>
            <p:ph type="pic" sz="quarter" idx="26"/>
          </p:nvPr>
        </p:nvSpPr>
        <p:spPr>
          <a:xfrm>
            <a:off x="349200" y="4431323"/>
            <a:ext cx="1450628" cy="50399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927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Subhead_page_1">
    <p:bg>
      <p:bgPr>
        <a:solidFill>
          <a:srgbClr val="D21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49200" y="1597821"/>
            <a:ext cx="8517600" cy="1102519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NYTT AVSNITT I PRESENTATIONEN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49200" y="2742044"/>
            <a:ext cx="5556300" cy="1314450"/>
          </a:xfrm>
        </p:spPr>
        <p:txBody>
          <a:bodyPr/>
          <a:lstStyle>
            <a:lvl1pPr marL="0" indent="0" algn="l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Eventuell underrubrik</a:t>
            </a:r>
          </a:p>
        </p:txBody>
      </p:sp>
      <p:pic>
        <p:nvPicPr>
          <p:cNvPr id="5" name="Bildobjekt 4" descr="Gul_prick_h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10" y="2700340"/>
            <a:ext cx="2242390" cy="224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3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Subhead_page_2">
    <p:bg>
      <p:bgPr>
        <a:solidFill>
          <a:srgbClr val="D21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49200" y="1597821"/>
            <a:ext cx="8517600" cy="1102519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NYTT AVSNITT I PRESENTATIONEN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49200" y="2742044"/>
            <a:ext cx="8517600" cy="1314450"/>
          </a:xfrm>
        </p:spPr>
        <p:txBody>
          <a:bodyPr/>
          <a:lstStyle>
            <a:lvl1pPr marL="0" indent="0" algn="l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8276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Image_Ful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769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9200" y="381163"/>
            <a:ext cx="8517600" cy="857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9200" y="1440000"/>
            <a:ext cx="8517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9946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07" r:id="rId2"/>
    <p:sldLayoutId id="2147483706" r:id="rId3"/>
    <p:sldLayoutId id="2147483705" r:id="rId4"/>
    <p:sldLayoutId id="2147483708" r:id="rId5"/>
    <p:sldLayoutId id="2147483698" r:id="rId6"/>
    <p:sldLayoutId id="2147483687" r:id="rId7"/>
    <p:sldLayoutId id="2147483704" r:id="rId8"/>
    <p:sldLayoutId id="2147483688" r:id="rId9"/>
    <p:sldLayoutId id="2147483690" r:id="rId10"/>
    <p:sldLayoutId id="2147483691" r:id="rId11"/>
    <p:sldLayoutId id="2147483693" r:id="rId12"/>
    <p:sldLayoutId id="214748370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 cap="all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6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jebru\Documents\IPTV and Displayer\QoE3D_2251561_B_KB\7_Presentation&amp;Publikation\3dimage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/>
          <a:srcRect t="4952" b="4952"/>
          <a:stretch>
            <a:fillRect/>
          </a:stretch>
        </p:blipFill>
        <p:spPr bwMode="auto">
          <a:xfrm>
            <a:off x="0" y="0"/>
            <a:ext cx="3657600" cy="239462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53677" y="2030960"/>
            <a:ext cx="5533501" cy="1102519"/>
          </a:xfrm>
        </p:spPr>
        <p:txBody>
          <a:bodyPr>
            <a:normAutofit/>
          </a:bodyPr>
          <a:lstStyle/>
          <a:p>
            <a:r>
              <a:rPr lang="sv-SE" cap="none" dirty="0"/>
              <a:t>HVEI Special Session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353672" y="3175183"/>
            <a:ext cx="5533506" cy="1314450"/>
          </a:xfrm>
        </p:spPr>
        <p:txBody>
          <a:bodyPr/>
          <a:lstStyle/>
          <a:p>
            <a:r>
              <a:rPr lang="sv-SE" dirty="0"/>
              <a:t>Kjell Brunnström</a:t>
            </a:r>
          </a:p>
        </p:txBody>
      </p:sp>
    </p:spTree>
    <p:extLst>
      <p:ext uri="{BB962C8B-B14F-4D97-AF65-F5344CB8AC3E}">
        <p14:creationId xmlns:p14="http://schemas.microsoft.com/office/powerpoint/2010/main" val="346218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cap="none" dirty="0"/>
              <a:t>HVEI Special </a:t>
            </a:r>
            <a:r>
              <a:rPr lang="sv-SE" cap="none" dirty="0" err="1"/>
              <a:t>Session@EI</a:t>
            </a:r>
            <a:r>
              <a:rPr lang="sv-SE" cap="none" dirty="0"/>
              <a:t>, </a:t>
            </a:r>
            <a:r>
              <a:rPr lang="sv-SE" cap="none" dirty="0" err="1"/>
              <a:t>Burlingame,CA</a:t>
            </a:r>
            <a:r>
              <a:rPr lang="sv-SE" cap="none" dirty="0"/>
              <a:t>, 29 Jan-2 Feb, 2017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49200" y="1440000"/>
            <a:ext cx="5510179" cy="293040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”</a:t>
            </a:r>
            <a:r>
              <a:rPr lang="en-GB" dirty="0"/>
              <a:t>Visually Lossless Video Quality for modern devices:  Research and Industry perspectives”</a:t>
            </a:r>
          </a:p>
          <a:p>
            <a:r>
              <a:rPr lang="sv-SE" dirty="0"/>
              <a:t>Presentations and panel </a:t>
            </a:r>
            <a:r>
              <a:rPr lang="sv-SE" dirty="0" err="1"/>
              <a:t>discussion</a:t>
            </a:r>
            <a:r>
              <a:rPr lang="sv-SE" dirty="0"/>
              <a:t>, </a:t>
            </a:r>
            <a:r>
              <a:rPr lang="sv-SE" b="1" dirty="0"/>
              <a:t>30 Jan 2017, </a:t>
            </a:r>
            <a:r>
              <a:rPr lang="en-GB" b="1" dirty="0"/>
              <a:t>3:30 – 5:20 PM</a:t>
            </a:r>
            <a:endParaRPr lang="sv-SE" b="1" dirty="0"/>
          </a:p>
        </p:txBody>
      </p:sp>
      <p:pic>
        <p:nvPicPr>
          <p:cNvPr id="1026" name="Picture 2" descr="http://www.imaging.org/site/images/IST_Images/Conferences/EI/EI2017/EI2017Banner_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79" y="2319268"/>
            <a:ext cx="35337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maging.org/site/images/IST_Images/Conferences/EI/EI2017/HVEI%20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89" y="3284262"/>
            <a:ext cx="12001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5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cap="none" dirty="0"/>
              <a:t>HVEI Special </a:t>
            </a:r>
            <a:r>
              <a:rPr lang="sv-SE" cap="none" dirty="0" err="1"/>
              <a:t>Session@EI</a:t>
            </a:r>
            <a:r>
              <a:rPr lang="sv-SE" cap="none" dirty="0"/>
              <a:t>, </a:t>
            </a:r>
            <a:r>
              <a:rPr lang="sv-SE" cap="none" dirty="0" err="1"/>
              <a:t>Burlingame,CA</a:t>
            </a:r>
            <a:r>
              <a:rPr lang="sv-SE" cap="none" dirty="0"/>
              <a:t>, 29 Jan- 2 Feb, 2017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49200" y="1440000"/>
            <a:ext cx="8376586" cy="293040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Image and video compression for mobile: Is my screen small enough? (Invited), Edward Delp, Purdue Univ. (United States) </a:t>
            </a:r>
          </a:p>
          <a:p>
            <a:r>
              <a:rPr lang="en-GB" dirty="0"/>
              <a:t>Business perspectives on perceptually lossless and </a:t>
            </a:r>
            <a:r>
              <a:rPr lang="en-GB" dirty="0" err="1"/>
              <a:t>lossy</a:t>
            </a:r>
            <a:r>
              <a:rPr lang="en-GB" dirty="0"/>
              <a:t> quality (Invited), Scott Daly, Dolby Laboratories (United States) </a:t>
            </a:r>
          </a:p>
          <a:p>
            <a:r>
              <a:rPr lang="en-GB" dirty="0"/>
              <a:t>Usage perspectives on perceptually lossless and </a:t>
            </a:r>
            <a:r>
              <a:rPr lang="en-GB" dirty="0" err="1"/>
              <a:t>lossy</a:t>
            </a:r>
            <a:r>
              <a:rPr lang="en-GB" dirty="0"/>
              <a:t> quality and assessment (Invited), </a:t>
            </a:r>
            <a:r>
              <a:rPr lang="en-GB" b="1" dirty="0"/>
              <a:t>Philip Corriveau</a:t>
            </a:r>
            <a:r>
              <a:rPr lang="en-GB" baseline="30000" dirty="0"/>
              <a:t>1</a:t>
            </a:r>
            <a:r>
              <a:rPr lang="en-GB" dirty="0"/>
              <a:t>, </a:t>
            </a:r>
            <a:r>
              <a:rPr lang="en-GB" b="1" dirty="0"/>
              <a:t>Juliana Knopf</a:t>
            </a:r>
            <a:r>
              <a:rPr lang="en-GB" baseline="30000" dirty="0"/>
              <a:t>1</a:t>
            </a:r>
            <a:r>
              <a:rPr lang="en-GB" dirty="0"/>
              <a:t>, Hannah Colett</a:t>
            </a:r>
            <a:r>
              <a:rPr lang="en-GB" baseline="30000" dirty="0"/>
              <a:t>1</a:t>
            </a:r>
            <a:r>
              <a:rPr lang="en-GB" dirty="0"/>
              <a:t>, and </a:t>
            </a:r>
            <a:r>
              <a:rPr lang="en-GB" dirty="0" err="1"/>
              <a:t>Shun-nan</a:t>
            </a:r>
            <a:r>
              <a:rPr lang="en-GB" dirty="0"/>
              <a:t> Yang</a:t>
            </a:r>
            <a:r>
              <a:rPr lang="en-GB" baseline="30000" dirty="0"/>
              <a:t>2</a:t>
            </a:r>
            <a:r>
              <a:rPr lang="en-GB" dirty="0"/>
              <a:t>; </a:t>
            </a:r>
            <a:r>
              <a:rPr lang="en-GB" baseline="30000" dirty="0"/>
              <a:t>1</a:t>
            </a:r>
            <a:r>
              <a:rPr lang="en-GB" dirty="0"/>
              <a:t>Intel Corporation and </a:t>
            </a:r>
            <a:r>
              <a:rPr lang="en-GB" baseline="30000" dirty="0"/>
              <a:t>2</a:t>
            </a:r>
            <a:r>
              <a:rPr lang="en-GB" dirty="0"/>
              <a:t>Pacific University (United States) </a:t>
            </a:r>
          </a:p>
          <a:p>
            <a:r>
              <a:rPr lang="en-GB" dirty="0"/>
              <a:t>Subjective assessment and the criteria for visually lossless compression (Invited), Laurie Wilcox</a:t>
            </a:r>
            <a:r>
              <a:rPr lang="en-GB" baseline="30000" dirty="0"/>
              <a:t>1</a:t>
            </a:r>
            <a:r>
              <a:rPr lang="en-GB" dirty="0"/>
              <a:t>, Robert Allison</a:t>
            </a:r>
            <a:r>
              <a:rPr lang="en-GB" baseline="30000" dirty="0"/>
              <a:t>2</a:t>
            </a:r>
            <a:r>
              <a:rPr lang="en-GB" dirty="0"/>
              <a:t>, and </a:t>
            </a:r>
            <a:r>
              <a:rPr lang="en-GB" b="1" dirty="0"/>
              <a:t>James Goel</a:t>
            </a:r>
            <a:r>
              <a:rPr lang="en-GB" baseline="30000" dirty="0"/>
              <a:t>3</a:t>
            </a:r>
            <a:r>
              <a:rPr lang="en-GB" dirty="0"/>
              <a:t>; </a:t>
            </a:r>
            <a:r>
              <a:rPr lang="en-GB" baseline="30000" dirty="0"/>
              <a:t>1</a:t>
            </a:r>
            <a:r>
              <a:rPr lang="en-GB" dirty="0"/>
              <a:t>York University and </a:t>
            </a:r>
            <a:r>
              <a:rPr lang="en-GB" baseline="30000" dirty="0"/>
              <a:t>3</a:t>
            </a:r>
            <a:r>
              <a:rPr lang="en-GB" dirty="0"/>
              <a:t>Qualcomm (Canada) </a:t>
            </a:r>
          </a:p>
          <a:p>
            <a:r>
              <a:rPr lang="en-GB" dirty="0"/>
              <a:t>Masked detection of compression </a:t>
            </a:r>
            <a:r>
              <a:rPr lang="en-GB" dirty="0" err="1"/>
              <a:t>artifacts</a:t>
            </a:r>
            <a:r>
              <a:rPr lang="en-GB" dirty="0"/>
              <a:t> on laboratory, consumer, and mobile displays (Invited), Yi Zhang, </a:t>
            </a:r>
            <a:r>
              <a:rPr lang="en-GB" dirty="0" err="1"/>
              <a:t>Yusizwan</a:t>
            </a:r>
            <a:r>
              <a:rPr lang="en-GB" dirty="0"/>
              <a:t> </a:t>
            </a:r>
            <a:r>
              <a:rPr lang="en-GB" dirty="0" err="1"/>
              <a:t>Yaacob</a:t>
            </a:r>
            <a:r>
              <a:rPr lang="en-GB" dirty="0"/>
              <a:t>, and Damon Chandler, Shizuoka University (Japan)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318042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Swedish IC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2C8"/>
      </a:accent1>
      <a:accent2>
        <a:srgbClr val="D21417"/>
      </a:accent2>
      <a:accent3>
        <a:srgbClr val="00A043"/>
      </a:accent3>
      <a:accent4>
        <a:srgbClr val="8064A2"/>
      </a:accent4>
      <a:accent5>
        <a:srgbClr val="F5A000"/>
      </a:accent5>
      <a:accent6>
        <a:srgbClr val="FFD700"/>
      </a:accent6>
      <a:hlink>
        <a:srgbClr val="0000FF"/>
      </a:hlink>
      <a:folHlink>
        <a:srgbClr val="8C4696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C76AEA92AC947B2CCB1AC7E03ADB6" ma:contentTypeVersion="4" ma:contentTypeDescription="Create a new document." ma:contentTypeScope="" ma:versionID="e1fd24c88100c16c2127480cc74ce335">
  <xsd:schema xmlns:xsd="http://www.w3.org/2001/XMLSchema" xmlns:xs="http://www.w3.org/2001/XMLSchema" xmlns:p="http://schemas.microsoft.com/office/2006/metadata/properties" xmlns:ns1="http://schemas.microsoft.com/sharepoint/v3" xmlns:ns2="1d59dc40-e442-4fcd-9158-737b43529926" targetNamespace="http://schemas.microsoft.com/office/2006/metadata/properties" ma:root="true" ma:fieldsID="402021a495fcb73a9ecbf14834c35a6b" ns1:_="" ns2:_="">
    <xsd:import namespace="http://schemas.microsoft.com/sharepoint/v3"/>
    <xsd:import namespace="1d59dc40-e442-4fcd-9158-737b4352992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vdelningTaxHTField0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9dc40-e442-4fcd-9158-737b43529926" elementFormDefault="qualified">
    <xsd:import namespace="http://schemas.microsoft.com/office/2006/documentManagement/types"/>
    <xsd:import namespace="http://schemas.microsoft.com/office/infopath/2007/PartnerControls"/>
    <xsd:element name="AvdelningTaxHTField0" ma:index="11" ma:taxonomy="true" ma:internalName="AvdelningTaxHTField0" ma:taxonomyFieldName="Avdelning" ma:displayName="Avdelning" ma:default="" ma:fieldId="{e86b3743-77c4-4119-8aa9-7c2b7a6cb16e}" ma:sspId="a1512d23-2ee5-48bc-abab-8f2339d73a82" ma:termSetId="c581e901-33de-4a81-88b0-c90d22f494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3c2045f7-e88e-4ca2-8604-4c621ef3b5bf}" ma:internalName="TaxCatchAll" ma:showField="CatchAllData" ma:web="1d59dc40-e442-4fcd-9158-737b43529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vdelningTaxHTField0 xmlns="1d59dc40-e442-4fcd-9158-737b4352992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Allmänna mallar</TermName>
          <TermId xmlns="http://schemas.microsoft.com/office/infopath/2007/PartnerControls">1e594275-b4e9-43c6-b9fe-3045e61d06d2</TermId>
        </TermInfo>
      </Terms>
    </AvdelningTaxHTField0>
    <PublishingExpirationDate xmlns="http://schemas.microsoft.com/sharepoint/v3" xsi:nil="true"/>
    <TaxCatchAll xmlns="1d59dc40-e442-4fcd-9158-737b43529926">
      <Value>17</Value>
    </TaxCatchAll>
    <PublishingStartDate xmlns="http://schemas.microsoft.com/sharepoint/v3" xsi:nil="true"/>
    <_dlc_DocId xmlns="1d59dc40-e442-4fcd-9158-737b43529926">H2CUPYHV2D5D-6-207</_dlc_DocId>
    <_dlc_DocIdUrl xmlns="1d59dc40-e442-4fcd-9158-737b43529926">
      <Url>http://acreosp01.ad.acreo.se/intranet/_layouts/DocIdRedir.aspx?ID=H2CUPYHV2D5D-6-207</Url>
      <Description>H2CUPYHV2D5D-6-207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069D55D-0550-4EBA-9A13-1789AD77B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59dc40-e442-4fcd-9158-737b43529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CD9DFB-5515-4989-8688-068E040D9F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C44FFF-7A64-4EC7-A48B-0DBD5E1FDF71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d59dc40-e442-4fcd-9158-737b4352992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FE2568E-D68F-4524-99C9-4393B3F9CC1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Acreo 16-9</Template>
  <TotalTime>86</TotalTime>
  <Words>199</Words>
  <Application>Microsoft Office PowerPoint</Application>
  <PresentationFormat>Bildspel på skärmen (16:9)</PresentationFormat>
  <Paragraphs>14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Standardtema</vt:lpstr>
      <vt:lpstr>HVEI Special Session</vt:lpstr>
      <vt:lpstr>HVEI Special Session@EI, Burlingame,CA, 29 Jan-2 Feb, 2017</vt:lpstr>
      <vt:lpstr>HVEI Special Session@EI, Burlingame,CA, 29 Jan- 2 Feb, 2017</vt:lpstr>
    </vt:vector>
  </TitlesOfParts>
  <Company>Formstark in Sweden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Media Quality</dc:title>
  <dc:creator>Kjell Brunnström</dc:creator>
  <cp:lastModifiedBy>Kjell Brunnström</cp:lastModifiedBy>
  <cp:revision>5</cp:revision>
  <dcterms:created xsi:type="dcterms:W3CDTF">2016-10-11T13:37:45Z</dcterms:created>
  <dcterms:modified xsi:type="dcterms:W3CDTF">2016-10-24T13:18:28Z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0x0101005B5C76AEA92AC947B2CCB1AC7E03ADB6</vt:lpwstr>
  </property>
  <property fmtid="{D5CDD505-2E9C-101B-9397-08002B2CF9AE}" pid="3" name="Avdelning">
    <vt:lpwstr>17;#Allmänna mallar|1e594275-b4e9-43c6-b9fe-3045e61d06d2</vt:lpwstr>
  </property>
  <property fmtid="{D5CDD505-2E9C-101B-9397-08002B2CF9AE}" pid="4" name="_dlc_DocIdItemGuid">
    <vt:lpwstr>20d88802-7e31-417f-818f-be6b07c56a68</vt:lpwstr>
  </property>
</Properties>
</file>